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56" r:id="rId3"/>
    <p:sldId id="264" r:id="rId4"/>
    <p:sldId id="265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9" autoAdjust="0"/>
    <p:restoredTop sz="94660"/>
  </p:normalViewPr>
  <p:slideViewPr>
    <p:cSldViewPr snapToGrid="0">
      <p:cViewPr varScale="1">
        <p:scale>
          <a:sx n="57" d="100"/>
          <a:sy n="57" d="100"/>
        </p:scale>
        <p:origin x="52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896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30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5303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80E99F28-962F-4C2C-8B61-90A16B323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85440" y="6190775"/>
            <a:ext cx="3137105" cy="56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05295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9107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071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5950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7347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404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0423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859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1357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9F75F-5250-42A8-8CEF-400FF9C939F5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3374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97" name="Group 125"/>
          <p:cNvGraphicFramePr>
            <a:graphicFrameLocks noGrp="1"/>
          </p:cNvGraphicFramePr>
          <p:nvPr/>
        </p:nvGraphicFramePr>
        <p:xfrm>
          <a:off x="2063932" y="705395"/>
          <a:ext cx="8203475" cy="573024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3788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5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960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① 役員・顧問職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23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② 株式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利益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全株式の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5%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960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③ 特許権使用料　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960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④ 講演料等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960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⑤ 原稿料等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998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⑥ 研究費</a:t>
                      </a:r>
                      <a:endParaRPr kumimoji="1" lang="en-US" altLang="ja-JP" sz="20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　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申告者が実質的に使途を決定し得る研究契約金で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　実際に割り当てられた年間総額</a:t>
                      </a: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998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⑦ 奨学寄附金</a:t>
                      </a:r>
                      <a:endParaRPr kumimoji="1" lang="en-US" altLang="ja-JP" sz="20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　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申告者が実質的に使途を決定し得る研究契約金で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　実際に割り当てられた年間総額</a:t>
                      </a: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998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⑧ 寄附講座への所属</a:t>
                      </a:r>
                      <a:endParaRPr kumimoji="1" lang="en-US" altLang="ja-JP" sz="20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　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申告者が実質的に使途を決定し得る研究契約金で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　実際に割り当てられた年間総額</a:t>
                      </a: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960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⑨ その他の報酬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119" name="Rectangle 47"/>
          <p:cNvSpPr>
            <a:spLocks noChangeArrowheads="1"/>
          </p:cNvSpPr>
          <p:nvPr/>
        </p:nvSpPr>
        <p:spPr bwMode="auto">
          <a:xfrm>
            <a:off x="2925902" y="178649"/>
            <a:ext cx="63401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利益相反自己申告が必要となる金額（年間）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421783" y="6519446"/>
            <a:ext cx="5688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日本医学会</a:t>
            </a:r>
            <a:r>
              <a:rPr kumimoji="1"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COI</a:t>
            </a:r>
            <a:r>
              <a:rPr kumimoji="1"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管理ガイドライン（</a:t>
            </a:r>
            <a:r>
              <a:rPr kumimoji="1"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2022</a:t>
            </a:r>
            <a:r>
              <a:rPr kumimoji="1"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kumimoji="1"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1"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月改定）に準拠</a:t>
            </a:r>
          </a:p>
        </p:txBody>
      </p:sp>
    </p:spTree>
    <p:extLst>
      <p:ext uri="{BB962C8B-B14F-4D97-AF65-F5344CB8AC3E}">
        <p14:creationId xmlns:p14="http://schemas.microsoft.com/office/powerpoint/2010/main" val="934186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0BBB8C8-12BA-4D7E-B1E1-F4A46C0D28E0}"/>
              </a:ext>
            </a:extLst>
          </p:cNvPr>
          <p:cNvSpPr txBox="1"/>
          <p:nvPr/>
        </p:nvSpPr>
        <p:spPr>
          <a:xfrm>
            <a:off x="1837508" y="2551837"/>
            <a:ext cx="85169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/>
              <a:t>演題発表内容に関連し、</a:t>
            </a:r>
            <a:endParaRPr kumimoji="1" lang="en-US" altLang="ja-JP" sz="3600" b="1" dirty="0"/>
          </a:p>
          <a:p>
            <a:pPr algn="ctr"/>
            <a:r>
              <a:rPr kumimoji="1" lang="ja-JP" altLang="en-US" sz="3600" b="1" dirty="0"/>
              <a:t>発表者（ら）に開示すべき</a:t>
            </a:r>
            <a:r>
              <a:rPr kumimoji="1" lang="en-US" altLang="ja-JP" sz="3600" b="1" dirty="0"/>
              <a:t>COI</a:t>
            </a:r>
            <a:r>
              <a:rPr kumimoji="1" lang="ja-JP" altLang="en-US" sz="3600" b="1" dirty="0"/>
              <a:t>関係にある企業などはありません。</a:t>
            </a:r>
            <a:r>
              <a:rPr kumimoji="1" lang="ja-JP" altLang="en-US" sz="2400" b="1" dirty="0">
                <a:solidFill>
                  <a:schemeClr val="bg1"/>
                </a:solidFill>
              </a:rPr>
              <a:t>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13F89E-9C12-45F5-8BF6-3EA4B82ADBE0}"/>
              </a:ext>
            </a:extLst>
          </p:cNvPr>
          <p:cNvSpPr txBox="1"/>
          <p:nvPr/>
        </p:nvSpPr>
        <p:spPr>
          <a:xfrm>
            <a:off x="522514" y="6295392"/>
            <a:ext cx="55734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日本医学会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COI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管理ガイドライン（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2022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月改定）に準拠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A1F6667-31DA-4A8F-888D-3CF483D0A2FE}"/>
              </a:ext>
            </a:extLst>
          </p:cNvPr>
          <p:cNvSpPr/>
          <p:nvPr/>
        </p:nvSpPr>
        <p:spPr>
          <a:xfrm>
            <a:off x="0" y="-10793"/>
            <a:ext cx="12192000" cy="18221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0DA360E-0E86-4A8F-8FFB-678B1E3E4409}"/>
              </a:ext>
            </a:extLst>
          </p:cNvPr>
          <p:cNvSpPr/>
          <p:nvPr/>
        </p:nvSpPr>
        <p:spPr>
          <a:xfrm>
            <a:off x="4093167" y="190289"/>
            <a:ext cx="400566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6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kumimoji="1" lang="ja-JP" altLang="en-US" sz="6600" b="1" dirty="0">
                <a:solidFill>
                  <a:schemeClr val="bg1"/>
                </a:solidFill>
                <a:latin typeface="+mn-ea"/>
              </a:rPr>
              <a:t>開示</a:t>
            </a:r>
            <a:endParaRPr lang="ja-JP" altLang="en-US" sz="66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361C044-EA80-4A14-A414-41634DD74BC2}"/>
              </a:ext>
            </a:extLst>
          </p:cNvPr>
          <p:cNvSpPr txBox="1"/>
          <p:nvPr/>
        </p:nvSpPr>
        <p:spPr>
          <a:xfrm>
            <a:off x="1711234" y="1298285"/>
            <a:ext cx="87695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200" b="1" dirty="0">
                <a:solidFill>
                  <a:schemeClr val="bg1"/>
                </a:solidFill>
              </a:rPr>
              <a:t>発表者：鈴木一郎、京都次郎、大阪三郎、◎福岡史郎（◎代者）</a:t>
            </a:r>
          </a:p>
        </p:txBody>
      </p:sp>
    </p:spTree>
    <p:extLst>
      <p:ext uri="{BB962C8B-B14F-4D97-AF65-F5344CB8AC3E}">
        <p14:creationId xmlns:p14="http://schemas.microsoft.com/office/powerpoint/2010/main" val="1203475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6D466AA-7D67-4678-9A60-5484C437676B}"/>
              </a:ext>
            </a:extLst>
          </p:cNvPr>
          <p:cNvSpPr/>
          <p:nvPr/>
        </p:nvSpPr>
        <p:spPr>
          <a:xfrm>
            <a:off x="0" y="-10793"/>
            <a:ext cx="12192000" cy="18221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49377BA-18AC-4F0A-8C47-D194920D17EE}"/>
              </a:ext>
            </a:extLst>
          </p:cNvPr>
          <p:cNvSpPr/>
          <p:nvPr/>
        </p:nvSpPr>
        <p:spPr>
          <a:xfrm>
            <a:off x="4093167" y="180873"/>
            <a:ext cx="400566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6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kumimoji="1" lang="ja-JP" altLang="en-US" sz="6600" b="1" dirty="0">
                <a:solidFill>
                  <a:schemeClr val="bg1"/>
                </a:solidFill>
                <a:latin typeface="+mn-ea"/>
              </a:rPr>
              <a:t>開示</a:t>
            </a:r>
            <a:endParaRPr lang="ja-JP" altLang="en-US" sz="66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C535110-8924-4210-9711-D916E01F50A1}"/>
              </a:ext>
            </a:extLst>
          </p:cNvPr>
          <p:cNvSpPr txBox="1"/>
          <p:nvPr/>
        </p:nvSpPr>
        <p:spPr>
          <a:xfrm>
            <a:off x="1711234" y="1298285"/>
            <a:ext cx="87695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200" b="1" dirty="0">
                <a:solidFill>
                  <a:schemeClr val="bg1"/>
                </a:solidFill>
              </a:rPr>
              <a:t>発表者：鈴木一郎、京都次郎、大阪三郎、◎福岡史郎（◎代者）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DEE76FB-0FCB-47F1-9351-32B54F8B6EFC}"/>
              </a:ext>
            </a:extLst>
          </p:cNvPr>
          <p:cNvSpPr txBox="1"/>
          <p:nvPr/>
        </p:nvSpPr>
        <p:spPr>
          <a:xfrm>
            <a:off x="2151018" y="2893660"/>
            <a:ext cx="851698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発表者全員、過去３年間を一括して</a:t>
            </a:r>
            <a:endParaRPr kumimoji="1" lang="en-US" altLang="ja-JP" sz="3600" b="1" dirty="0"/>
          </a:p>
          <a:p>
            <a:endParaRPr kumimoji="1" lang="en-US" altLang="ja-JP" sz="3600" b="1" dirty="0"/>
          </a:p>
          <a:p>
            <a:r>
              <a:rPr kumimoji="1" lang="ja-JP" altLang="en-US" sz="3600" b="1" dirty="0"/>
              <a:t>講演料：</a:t>
            </a:r>
            <a:r>
              <a:rPr kumimoji="1" lang="en-US" altLang="ja-JP" sz="3600" b="1" dirty="0"/>
              <a:t>A</a:t>
            </a:r>
            <a:r>
              <a:rPr kumimoji="1" lang="ja-JP" altLang="en-US" sz="3600" b="1" dirty="0"/>
              <a:t>製薬、</a:t>
            </a:r>
            <a:r>
              <a:rPr kumimoji="1" lang="en-US" altLang="ja-JP" sz="3600" b="1" dirty="0"/>
              <a:t>B</a:t>
            </a:r>
            <a:r>
              <a:rPr kumimoji="1" lang="ja-JP" altLang="en-US" sz="3600" b="1" dirty="0"/>
              <a:t>製薬</a:t>
            </a:r>
            <a:endParaRPr kumimoji="1" lang="en-US" altLang="ja-JP" sz="3600" b="1" dirty="0"/>
          </a:p>
          <a:p>
            <a:r>
              <a:rPr kumimoji="1" lang="ja-JP" altLang="en-US" sz="3600" b="1" dirty="0"/>
              <a:t>原稿料：</a:t>
            </a:r>
            <a:r>
              <a:rPr kumimoji="1" lang="en-US" altLang="ja-JP" sz="3600" b="1" dirty="0"/>
              <a:t>C</a:t>
            </a:r>
            <a:r>
              <a:rPr kumimoji="1" lang="ja-JP" altLang="en-US" sz="3600" b="1" dirty="0"/>
              <a:t>製薬</a:t>
            </a:r>
            <a:endParaRPr kumimoji="1" lang="en-US" altLang="ja-JP" sz="3600" b="1" dirty="0"/>
          </a:p>
          <a:p>
            <a:r>
              <a:rPr kumimoji="1" lang="ja-JP" altLang="en-US" sz="3600" b="1" dirty="0"/>
              <a:t>奨学寄附金：</a:t>
            </a:r>
            <a:r>
              <a:rPr kumimoji="1" lang="en-US" altLang="ja-JP" sz="3600" b="1" dirty="0"/>
              <a:t>B</a:t>
            </a:r>
            <a:r>
              <a:rPr kumimoji="1" lang="ja-JP" altLang="en-US" sz="3600" b="1" dirty="0"/>
              <a:t>製薬、</a:t>
            </a:r>
            <a:r>
              <a:rPr kumimoji="1" lang="en-US" altLang="ja-JP" sz="3600" b="1" dirty="0"/>
              <a:t>D</a:t>
            </a:r>
            <a:r>
              <a:rPr kumimoji="1" lang="ja-JP" altLang="en-US" sz="3600" b="1" dirty="0"/>
              <a:t>製薬</a:t>
            </a:r>
            <a:endParaRPr kumimoji="1" lang="en-US" altLang="ja-JP" sz="36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7A40B8F-12D9-4C84-8CFF-7C583AD73326}"/>
              </a:ext>
            </a:extLst>
          </p:cNvPr>
          <p:cNvSpPr txBox="1"/>
          <p:nvPr/>
        </p:nvSpPr>
        <p:spPr>
          <a:xfrm>
            <a:off x="1837508" y="1958385"/>
            <a:ext cx="85169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/>
              <a:t>演題発表内容に関連し、</a:t>
            </a:r>
            <a:endParaRPr kumimoji="1" lang="en-US" altLang="ja-JP" sz="2000" b="1" dirty="0"/>
          </a:p>
          <a:p>
            <a:pPr algn="ctr"/>
            <a:r>
              <a:rPr kumimoji="1" lang="ja-JP" altLang="en-US" sz="2000" b="1" dirty="0"/>
              <a:t>筆頭および共同発表者が開示すべき</a:t>
            </a:r>
            <a:r>
              <a:rPr kumimoji="1" lang="en-US" altLang="ja-JP" sz="2000" b="1" dirty="0"/>
              <a:t>COI</a:t>
            </a:r>
            <a:r>
              <a:rPr kumimoji="1" lang="ja-JP" altLang="en-US" sz="2000" b="1" dirty="0"/>
              <a:t>関係にある企業として</a:t>
            </a:r>
            <a:endParaRPr kumimoji="1" lang="en-US" altLang="ja-JP" sz="20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1724EA9-1DFB-4B34-A02D-94E24048875B}"/>
              </a:ext>
            </a:extLst>
          </p:cNvPr>
          <p:cNvSpPr txBox="1"/>
          <p:nvPr/>
        </p:nvSpPr>
        <p:spPr>
          <a:xfrm>
            <a:off x="522514" y="6295392"/>
            <a:ext cx="55734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日本医学会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COI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管理ガイドライン（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2022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月改定）に準拠</a:t>
            </a:r>
          </a:p>
        </p:txBody>
      </p:sp>
    </p:spTree>
    <p:extLst>
      <p:ext uri="{BB962C8B-B14F-4D97-AF65-F5344CB8AC3E}">
        <p14:creationId xmlns:p14="http://schemas.microsoft.com/office/powerpoint/2010/main" val="175627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E9C7EEF0-BAF5-424E-A060-9BCA7C5528C2}"/>
              </a:ext>
            </a:extLst>
          </p:cNvPr>
          <p:cNvSpPr/>
          <p:nvPr/>
        </p:nvSpPr>
        <p:spPr>
          <a:xfrm>
            <a:off x="4171546" y="305987"/>
            <a:ext cx="400566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6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kumimoji="1" lang="ja-JP" altLang="en-US" sz="6600" b="1" dirty="0">
                <a:solidFill>
                  <a:schemeClr val="bg1"/>
                </a:solidFill>
                <a:latin typeface="+mn-ea"/>
              </a:rPr>
              <a:t>開示</a:t>
            </a:r>
            <a:endParaRPr lang="ja-JP" altLang="en-US" sz="66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CE4524C-2B74-4E99-9F87-F0A042972F52}"/>
              </a:ext>
            </a:extLst>
          </p:cNvPr>
          <p:cNvSpPr txBox="1"/>
          <p:nvPr/>
        </p:nvSpPr>
        <p:spPr>
          <a:xfrm>
            <a:off x="1789611" y="1593480"/>
            <a:ext cx="8769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</a:rPr>
              <a:t>発表者：鈴木一郎、京都次郎、大阪三郎、福岡史郎（◎代者）</a:t>
            </a:r>
          </a:p>
        </p:txBody>
      </p:sp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8A0B7396-2EE8-4DF4-917B-FA2DE963B6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055433"/>
              </p:ext>
            </p:extLst>
          </p:nvPr>
        </p:nvGraphicFramePr>
        <p:xfrm>
          <a:off x="1691054" y="2459088"/>
          <a:ext cx="8868087" cy="3703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71722">
                  <a:extLst>
                    <a:ext uri="{9D8B030D-6E8A-4147-A177-3AD203B41FA5}">
                      <a16:colId xmlns:a16="http://schemas.microsoft.com/office/drawing/2014/main" val="2317940580"/>
                    </a:ext>
                  </a:extLst>
                </a:gridCol>
                <a:gridCol w="1633453">
                  <a:extLst>
                    <a:ext uri="{9D8B030D-6E8A-4147-A177-3AD203B41FA5}">
                      <a16:colId xmlns:a16="http://schemas.microsoft.com/office/drawing/2014/main" val="3663147006"/>
                    </a:ext>
                  </a:extLst>
                </a:gridCol>
                <a:gridCol w="1542277">
                  <a:extLst>
                    <a:ext uri="{9D8B030D-6E8A-4147-A177-3AD203B41FA5}">
                      <a16:colId xmlns:a16="http://schemas.microsoft.com/office/drawing/2014/main" val="917994289"/>
                    </a:ext>
                  </a:extLst>
                </a:gridCol>
                <a:gridCol w="1669287">
                  <a:extLst>
                    <a:ext uri="{9D8B030D-6E8A-4147-A177-3AD203B41FA5}">
                      <a16:colId xmlns:a16="http://schemas.microsoft.com/office/drawing/2014/main" val="3486954472"/>
                    </a:ext>
                  </a:extLst>
                </a:gridCol>
                <a:gridCol w="1551348">
                  <a:extLst>
                    <a:ext uri="{9D8B030D-6E8A-4147-A177-3AD203B41FA5}">
                      <a16:colId xmlns:a16="http://schemas.microsoft.com/office/drawing/2014/main" val="24344775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鈴木一郎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京都次郎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大阪三郎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福岡史郎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640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①顧問料：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433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②株保有・利益：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9028025"/>
                  </a:ext>
                </a:extLst>
              </a:tr>
              <a:tr h="355958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③特許利用料：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4059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④講演料：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A</a:t>
                      </a:r>
                      <a:r>
                        <a:rPr kumimoji="1" lang="ja-JP" altLang="en-US" dirty="0"/>
                        <a:t>製薬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A</a:t>
                      </a:r>
                      <a:r>
                        <a:rPr kumimoji="1" lang="ja-JP" altLang="en-US" dirty="0"/>
                        <a:t>製薬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A</a:t>
                      </a:r>
                      <a:r>
                        <a:rPr kumimoji="1" lang="ja-JP" altLang="en-US" dirty="0"/>
                        <a:t>製薬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9814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⑤原稿料：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C</a:t>
                      </a:r>
                      <a:r>
                        <a:rPr kumimoji="1" lang="ja-JP" altLang="en-US" dirty="0"/>
                        <a:t>製薬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8420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⑥</a:t>
                      </a:r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受託研究・共同研究費：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2865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⑦奨学寄附金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B</a:t>
                      </a:r>
                      <a:r>
                        <a:rPr kumimoji="1" lang="ja-JP" altLang="en-US" dirty="0"/>
                        <a:t>製薬、</a:t>
                      </a:r>
                      <a:r>
                        <a:rPr kumimoji="1" lang="en-US" altLang="ja-JP" dirty="0"/>
                        <a:t>D</a:t>
                      </a:r>
                      <a:r>
                        <a:rPr kumimoji="1" lang="ja-JP" altLang="en-US" dirty="0"/>
                        <a:t>製薬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9529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⑧寄附講座所属：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247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⑨贈答品などの報酬：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201730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DB18557-DD6B-4E30-B990-2657D39EC5F9}"/>
              </a:ext>
            </a:extLst>
          </p:cNvPr>
          <p:cNvSpPr txBox="1"/>
          <p:nvPr/>
        </p:nvSpPr>
        <p:spPr>
          <a:xfrm>
            <a:off x="522514" y="6295392"/>
            <a:ext cx="55734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日本医学会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COI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管理ガイドライン（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2022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月改定）に準拠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CD840F8-FB0A-4D9F-A248-1EE8C572EDE0}"/>
              </a:ext>
            </a:extLst>
          </p:cNvPr>
          <p:cNvSpPr/>
          <p:nvPr/>
        </p:nvSpPr>
        <p:spPr>
          <a:xfrm>
            <a:off x="0" y="-10793"/>
            <a:ext cx="12192000" cy="18221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714E873-508E-4C9D-A886-8A4AEACB3DF9}"/>
              </a:ext>
            </a:extLst>
          </p:cNvPr>
          <p:cNvSpPr/>
          <p:nvPr/>
        </p:nvSpPr>
        <p:spPr>
          <a:xfrm>
            <a:off x="4093167" y="180873"/>
            <a:ext cx="400566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6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kumimoji="1" lang="ja-JP" altLang="en-US" sz="6600" b="1" dirty="0">
                <a:solidFill>
                  <a:schemeClr val="bg1"/>
                </a:solidFill>
                <a:latin typeface="+mn-ea"/>
              </a:rPr>
              <a:t>開示</a:t>
            </a:r>
            <a:endParaRPr lang="ja-JP" altLang="en-US" sz="66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7D90C6A-C9D6-40E0-8929-27CCAAFC953F}"/>
              </a:ext>
            </a:extLst>
          </p:cNvPr>
          <p:cNvSpPr txBox="1"/>
          <p:nvPr/>
        </p:nvSpPr>
        <p:spPr>
          <a:xfrm>
            <a:off x="1711234" y="1298285"/>
            <a:ext cx="87695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200" b="1" dirty="0">
                <a:solidFill>
                  <a:schemeClr val="bg1"/>
                </a:solidFill>
              </a:rPr>
              <a:t>発表者：鈴木一郎、京都次郎、大阪三郎、◎福岡史郎（◎代者）</a:t>
            </a:r>
          </a:p>
        </p:txBody>
      </p:sp>
    </p:spTree>
    <p:extLst>
      <p:ext uri="{BB962C8B-B14F-4D97-AF65-F5344CB8AC3E}">
        <p14:creationId xmlns:p14="http://schemas.microsoft.com/office/powerpoint/2010/main" val="3533915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402</Words>
  <Application>Microsoft Office PowerPoint</Application>
  <PresentationFormat>ワイド画面</PresentationFormat>
  <Paragraphs>64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pc01</dc:creator>
  <cp:lastModifiedBy>小林 美菜子</cp:lastModifiedBy>
  <cp:revision>4</cp:revision>
  <dcterms:created xsi:type="dcterms:W3CDTF">2020-07-02T07:23:48Z</dcterms:created>
  <dcterms:modified xsi:type="dcterms:W3CDTF">2022-05-31T02:05:17Z</dcterms:modified>
</cp:coreProperties>
</file>